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74" r:id="rId10"/>
  </p:sldIdLst>
  <p:sldSz cx="14630400" cy="8229600"/>
  <p:notesSz cx="8229600" cy="14630400"/>
  <p:embeddedFontLst>
    <p:embeddedFont>
      <p:font typeface="Geist" panose="020B0604020202020204" charset="0"/>
      <p:regular r:id="rId12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3C955-32DE-A9A7-5AF1-0A71FCBD0405}" v="1" dt="2025-12-04T16:54:36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4"/>
    <p:restoredTop sz="94610"/>
  </p:normalViewPr>
  <p:slideViewPr>
    <p:cSldViewPr snapToGrid="0" snapToObjects="1">
      <p:cViewPr varScale="1">
        <p:scale>
          <a:sx n="99" d="100"/>
          <a:sy n="99" d="100"/>
        </p:scale>
        <p:origin x="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46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00970"/>
            <a:ext cx="4961811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Al Tarikh" pitchFamily="2" charset="-78"/>
              </a:rPr>
              <a:t>TimeRated</a:t>
            </a:r>
            <a:endParaRPr lang="en-US" sz="39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943588"/>
            <a:ext cx="7556421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Tu guía definitiva en el mundo de la relojería</a:t>
            </a:r>
            <a:endParaRPr lang="en-US" sz="195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489371"/>
            <a:ext cx="7556421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Proyecto de Web 1 - CEU 2025/2026</a:t>
            </a:r>
            <a:endParaRPr lang="en-US" sz="155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970621"/>
            <a:ext cx="7556421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30 de noviembre de 2025</a:t>
            </a:r>
            <a:endParaRPr lang="en-US" sz="155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C1F59BE4-80C8-B490-4705-0489C62578D2}"/>
              </a:ext>
            </a:extLst>
          </p:cNvPr>
          <p:cNvSpPr/>
          <p:nvPr/>
        </p:nvSpPr>
        <p:spPr>
          <a:xfrm>
            <a:off x="6280190" y="5659200"/>
            <a:ext cx="7556421" cy="1668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s-ES" dirty="0">
                <a:solidFill>
                  <a:schemeClr val="bg1"/>
                </a:solidFill>
              </a:rPr>
              <a:t>Autores: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 Víctor Vega Martínez</a:t>
            </a:r>
          </a:p>
          <a:p>
            <a:r>
              <a:rPr lang="es-ES" dirty="0">
                <a:solidFill>
                  <a:schemeClr val="bg1"/>
                </a:solidFill>
              </a:rPr>
              <a:t>- Pablo Garay Pérez </a:t>
            </a:r>
          </a:p>
          <a:p>
            <a:r>
              <a:rPr lang="es-ES" dirty="0">
                <a:solidFill>
                  <a:schemeClr val="bg1"/>
                </a:solidFill>
              </a:rPr>
              <a:t>- Jesús Alfonso Marín Sánchez</a:t>
            </a:r>
          </a:p>
          <a:p>
            <a:r>
              <a:rPr lang="es-ES" dirty="0">
                <a:solidFill>
                  <a:schemeClr val="bg1"/>
                </a:solidFill>
              </a:rPr>
              <a:t>- Alejandro Lillo Rodríguez</a:t>
            </a:r>
          </a:p>
          <a:p>
            <a:r>
              <a:rPr lang="es-ES" dirty="0">
                <a:solidFill>
                  <a:schemeClr val="bg1"/>
                </a:solidFill>
              </a:rPr>
              <a:t>- Juan Cordero Pascual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981" y="420767"/>
            <a:ext cx="3825478" cy="497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Al Tarikh" pitchFamily="2" charset="-78"/>
              </a:rPr>
              <a:t>¿Qué es TimeRated?</a:t>
            </a:r>
            <a:endParaRPr lang="en-US" sz="40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611981" y="1611528"/>
            <a:ext cx="6516648" cy="397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TimeRated es una plataforma web integral dedicada al mundo de la relojería que combina tecnología moderna con una experiencia de usuario excepcional.</a:t>
            </a:r>
            <a:endParaRPr lang="en-US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8552" y="3023118"/>
            <a:ext cx="2536865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Al Tarikh" pitchFamily="2" charset="-78"/>
              </a:rPr>
              <a:t>Características principales</a:t>
            </a:r>
            <a:endParaRPr lang="en-US" sz="20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8552" y="3591854"/>
            <a:ext cx="651664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Catálogo amplio y variado de relojes de todas las </a:t>
            </a:r>
            <a:r>
              <a:rPr lang="en-US" sz="1600" dirty="0" err="1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gamas</a:t>
            </a:r>
            <a:endParaRPr lang="en-US" sz="16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8552" y="3844147"/>
            <a:ext cx="651664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Sistema completo de valoraciones y comentarios de usuarios</a:t>
            </a:r>
            <a:endParaRPr lang="en-US" sz="16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8552" y="4096440"/>
            <a:ext cx="651664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Herramientas de filtrado avanzadas por múltiples criterios</a:t>
            </a:r>
            <a:endParaRPr lang="en-US" sz="16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8552" y="4348733"/>
            <a:ext cx="651664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Chat de soporte en tiempo real con agentes especializados</a:t>
            </a:r>
            <a:endParaRPr lang="en-US" sz="16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8552" y="4601026"/>
            <a:ext cx="651664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Panel de administración completo y potente</a:t>
            </a:r>
            <a:endParaRPr lang="en-US" sz="16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391" y="1319451"/>
            <a:ext cx="6516648" cy="651664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09391" y="8008144"/>
            <a:ext cx="6516648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143" y="392668"/>
            <a:ext cx="3641527" cy="463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Al Tarikh" pitchFamily="2" charset="-78"/>
              </a:rPr>
              <a:t>Arquitectura Técnica</a:t>
            </a:r>
            <a:endParaRPr lang="en-US" sz="40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571143" y="1213485"/>
            <a:ext cx="2860834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Al Tarikh" pitchFamily="2" charset="-78"/>
              </a:rPr>
              <a:t>Diseño Cliente-Servidor Robusto</a:t>
            </a:r>
            <a:endParaRPr lang="en-US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571143" y="1588175"/>
            <a:ext cx="5186124" cy="370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Hemos implementado una arquitectura moderna de tres capas que garantiza escalabilidad, mantenibilidad y rendimiento óptimo en todas las operaciones.</a:t>
            </a:r>
            <a:endParaRPr lang="en-US" sz="14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42" y="2261592"/>
            <a:ext cx="5186124" cy="5186124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6120884" y="2722921"/>
            <a:ext cx="7953494" cy="1874996"/>
          </a:xfrm>
          <a:prstGeom prst="roundRect">
            <a:avLst>
              <a:gd name="adj" fmla="val 31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ES" sz="2400"/>
          </a:p>
        </p:txBody>
      </p:sp>
      <p:sp>
        <p:nvSpPr>
          <p:cNvPr id="7" name="Shape 4"/>
          <p:cNvSpPr/>
          <p:nvPr/>
        </p:nvSpPr>
        <p:spPr>
          <a:xfrm>
            <a:off x="6128504" y="2730541"/>
            <a:ext cx="7938254" cy="3719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 dirty="0">
              <a:latin typeface="Aptos Display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71379" y="2823767"/>
            <a:ext cx="169521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Capa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259723" y="2823767"/>
            <a:ext cx="169140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Tecnología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244257" y="2823767"/>
            <a:ext cx="367974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Función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128504" y="3102493"/>
            <a:ext cx="7938254" cy="3719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 sz="2400">
              <a:latin typeface="Aptos Display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271379" y="3195719"/>
            <a:ext cx="169521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Frontend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259723" y="3195719"/>
            <a:ext cx="169140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React + Vite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44257" y="3195719"/>
            <a:ext cx="367974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Interfaz de usuario dinámica y altamente reactiva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128504" y="3474444"/>
            <a:ext cx="7938254" cy="3719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 dirty="0">
              <a:latin typeface="Aptos Display" panose="020B00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271379" y="3567670"/>
            <a:ext cx="169521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Backend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259723" y="3567670"/>
            <a:ext cx="169140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Node.js + Express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244257" y="3567670"/>
            <a:ext cx="367974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API REST para gestión eficiente de datos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6128504" y="3846395"/>
            <a:ext cx="7938254" cy="3719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 sz="2400">
              <a:latin typeface="Aptos Display" panose="020B00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271379" y="3939621"/>
            <a:ext cx="169521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Base de Datos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8259723" y="3939621"/>
            <a:ext cx="169140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SQLite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0244257" y="3939621"/>
            <a:ext cx="367974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Persistencia confiable de información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6128504" y="4218346"/>
            <a:ext cx="7938254" cy="3719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>
              <a:latin typeface="Aptos Display" panose="020B00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271379" y="4311572"/>
            <a:ext cx="169521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Comunicación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8259723" y="4311572"/>
            <a:ext cx="169140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HTTP + WebSockets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10244257" y="4311572"/>
            <a:ext cx="367974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Peticiones REST y chat en tiempo real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pic>
        <p:nvPicPr>
          <p:cNvPr id="2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0327" y="5502979"/>
            <a:ext cx="285512" cy="285512"/>
          </a:xfrm>
          <a:prstGeom prst="rect">
            <a:avLst/>
          </a:prstGeom>
        </p:spPr>
      </p:pic>
      <p:sp>
        <p:nvSpPr>
          <p:cNvPr id="28" name="Text 24"/>
          <p:cNvSpPr/>
          <p:nvPr/>
        </p:nvSpPr>
        <p:spPr>
          <a:xfrm>
            <a:off x="6403839" y="5966965"/>
            <a:ext cx="1784866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Diseño Responsive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9" name="Text 25"/>
          <p:cNvSpPr/>
          <p:nvPr/>
        </p:nvSpPr>
        <p:spPr>
          <a:xfrm>
            <a:off x="6000217" y="6536483"/>
            <a:ext cx="437697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Adaptable a móvil, tablet y desktop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59386" y="5502979"/>
            <a:ext cx="285512" cy="285512"/>
          </a:xfrm>
          <a:prstGeom prst="rect">
            <a:avLst/>
          </a:prstGeom>
        </p:spPr>
      </p:pic>
      <p:sp>
        <p:nvSpPr>
          <p:cNvPr id="31" name="Text 26"/>
          <p:cNvSpPr/>
          <p:nvPr/>
        </p:nvSpPr>
        <p:spPr>
          <a:xfrm>
            <a:off x="9252465" y="5966965"/>
            <a:ext cx="1784866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Internacionalización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32" name="Text 27"/>
          <p:cNvSpPr/>
          <p:nvPr/>
        </p:nvSpPr>
        <p:spPr>
          <a:xfrm>
            <a:off x="8970787" y="6533036"/>
            <a:ext cx="4377095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Soporte completo en español e inglés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760042" y="5506679"/>
            <a:ext cx="285512" cy="285512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12004055" y="5970665"/>
            <a:ext cx="1797487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Seguridad Avanzada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35" name="Text 29"/>
          <p:cNvSpPr/>
          <p:nvPr/>
        </p:nvSpPr>
        <p:spPr>
          <a:xfrm>
            <a:off x="12004055" y="6533036"/>
            <a:ext cx="437697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Cifrado bcrypt y autenticación JWT</a:t>
            </a:r>
            <a:endParaRPr lang="en-US" sz="140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7875"/>
            <a:ext cx="7556421" cy="1289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Funcionalidades - Usuario Invitado</a:t>
            </a:r>
            <a:endParaRPr lang="en-US" sz="4000" dirty="0">
              <a:latin typeface="Aptos Display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685455"/>
            <a:ext cx="19835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550" dirty="0">
              <a:latin typeface="Aptos Display" panose="020B00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009781"/>
            <a:ext cx="3679031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3154680"/>
            <a:ext cx="3096458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Landing Page Informativa</a:t>
            </a:r>
            <a:endParaRPr lang="en-US" sz="1950" dirty="0">
              <a:latin typeface="Aptos Display" panose="020B00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77020" y="3674505"/>
            <a:ext cx="3679031" cy="1548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Página de bienvenida atractiva que explica claramente la utilidad de la plataforma, con secciones dedicadas a presentar todos los servicios disponibles y guiar al usuario en sus primeros pasos.</a:t>
            </a:r>
            <a:endParaRPr lang="en-US" sz="1550" dirty="0">
              <a:latin typeface="Aptos Display" panose="020B00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671179" y="2685455"/>
            <a:ext cx="19835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550" dirty="0">
              <a:latin typeface="Aptos Display" panose="020B00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179" y="3009781"/>
            <a:ext cx="3679031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71179" y="3154680"/>
            <a:ext cx="3679031" cy="645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Registro de Cuenta Simplificado</a:t>
            </a:r>
            <a:endParaRPr lang="en-US" sz="1950" dirty="0">
              <a:latin typeface="Aptos Display" panose="020B00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4671178" y="3616167"/>
            <a:ext cx="3679031" cy="1290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Formulario de registro intuitivo con validación exhaustiva de datos en tiempo real, garantizando que cada email sea único por usuario para mantener la integridad del sistema.</a:t>
            </a:r>
            <a:endParaRPr lang="en-US" sz="1550" dirty="0">
              <a:latin typeface="Aptos Display" panose="020B00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93790" y="5556052"/>
            <a:ext cx="19835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550" dirty="0">
              <a:latin typeface="Aptos Display" panose="020B00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860494"/>
            <a:ext cx="7556421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6025277"/>
            <a:ext cx="2834997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Inicio de Sesión Seguro</a:t>
            </a:r>
            <a:endParaRPr lang="en-US" sz="1950" dirty="0">
              <a:latin typeface="Aptos Display" panose="020B00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93790" y="6466880"/>
            <a:ext cx="7556421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Sistema de autenticación robusto mediante tokens JWT, con contraseñas cifradas utilizando el algoritmo bcrypt para máxima protección de credenciales de usuario.</a:t>
            </a:r>
            <a:endParaRPr lang="en-US" sz="155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49235"/>
            <a:ext cx="7556421" cy="1289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Funcionalidades - Usuario Registrado</a:t>
            </a:r>
            <a:endParaRPr lang="en-US" sz="4000" dirty="0">
              <a:latin typeface="Aptos Display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136815"/>
            <a:ext cx="3679031" cy="3220879"/>
          </a:xfrm>
          <a:prstGeom prst="roundRect">
            <a:avLst>
              <a:gd name="adj" fmla="val 2588"/>
            </a:avLst>
          </a:prstGeom>
          <a:solidFill>
            <a:srgbClr val="101620"/>
          </a:solidFill>
          <a:ln w="22860">
            <a:solidFill>
              <a:srgbClr val="6296FF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6501408" y="2358033"/>
            <a:ext cx="3236595" cy="645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Gestión Completa de Sesión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01408" y="3122176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Cerrar sesión de forma segura en cualquier momento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01408" y="3707606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Editar información personal del perfil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501408" y="4293037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Mantener múltiples sesiones sincronizadas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01408" y="4878467"/>
            <a:ext cx="3236595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Historial de actividad reciente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157579" y="2136815"/>
            <a:ext cx="3679031" cy="3220879"/>
          </a:xfrm>
          <a:prstGeom prst="roundRect">
            <a:avLst>
              <a:gd name="adj" fmla="val 2588"/>
            </a:avLst>
          </a:prstGeom>
          <a:solidFill>
            <a:srgbClr val="101620"/>
          </a:solidFill>
          <a:ln w="22860">
            <a:solidFill>
              <a:schemeClr val="accent2">
                <a:lumMod val="75000"/>
              </a:scheme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 8"/>
          <p:cNvSpPr/>
          <p:nvPr/>
        </p:nvSpPr>
        <p:spPr>
          <a:xfrm>
            <a:off x="10378797" y="2358033"/>
            <a:ext cx="2987040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Sistema de Valoraciones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78797" y="2799636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Calificación con estrellas de 1 a 5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78797" y="3385066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Comentarios detallados con texto opcional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378797" y="3970496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Visualización de valoración media calculada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78797" y="4555927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Edición y eliminación de propias reseñas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80190" y="5556052"/>
            <a:ext cx="7556421" cy="2124313"/>
          </a:xfrm>
          <a:prstGeom prst="roundRect">
            <a:avLst>
              <a:gd name="adj" fmla="val 3924"/>
            </a:avLst>
          </a:prstGeom>
          <a:solidFill>
            <a:srgbClr val="101620"/>
          </a:solidFill>
          <a:ln w="22860">
            <a:solidFill>
              <a:srgbClr val="C593DB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6501408" y="5777270"/>
            <a:ext cx="3136821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Administración de Cuenta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501408" y="6218873"/>
            <a:ext cx="7113984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Actualizar datos personales en cualquier momento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501408" y="6546294"/>
            <a:ext cx="7113984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Cambiar contraseña de forma segura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501408" y="6873716"/>
            <a:ext cx="7113984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Eliminar cuenta permanentemente si se desea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501408" y="7201138"/>
            <a:ext cx="7113984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Exportar datos personales (RGPD)</a:t>
            </a:r>
            <a:endParaRPr lang="en-US" sz="160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303" y="357664"/>
            <a:ext cx="3252430" cy="422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Catálogo de Relojes</a:t>
            </a:r>
            <a:endParaRPr lang="en-US" sz="4000" dirty="0">
              <a:latin typeface="Aptos Display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03" y="1121926"/>
            <a:ext cx="6636187" cy="66361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62947" y="1340931"/>
            <a:ext cx="2259211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Sistema de Filtros Avanzado</a:t>
            </a:r>
            <a:endParaRPr lang="en-US" dirty="0">
              <a:latin typeface="Aptos Display" panose="020B00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625" y="2212415"/>
            <a:ext cx="899661" cy="10796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17100" y="2462172"/>
            <a:ext cx="1626156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Filtro por Marca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534292" y="2894726"/>
            <a:ext cx="585573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Selección múltiple entre todas las marcas disponibles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008" y="3413673"/>
            <a:ext cx="907277" cy="10888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517100" y="3649046"/>
            <a:ext cx="1626156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Filtro por Color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534292" y="4014865"/>
            <a:ext cx="585573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Colores de esfera, correa y caja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8007" y="5709770"/>
            <a:ext cx="907277" cy="10888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517100" y="4732612"/>
            <a:ext cx="1626156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Rango de Precio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517100" y="5073964"/>
            <a:ext cx="585573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Definición de mínimo y máximo personalizados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5625" y="4508849"/>
            <a:ext cx="907277" cy="10888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517100" y="5828284"/>
            <a:ext cx="1626156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Búsqueda Libre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9572069" y="6157590"/>
            <a:ext cx="585573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Texto libre en nombre y descripción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520303" y="9016365"/>
            <a:ext cx="13589794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Cada producto cuenta con una </a:t>
            </a:r>
            <a:r>
              <a:rPr lang="en-US" sz="100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vista detallada</a:t>
            </a:r>
            <a:r>
              <a:rPr lang="en-US" sz="10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que incluye galería de imágenes, especificaciones técnicas completas, descripción extensa, historial de precios y todas las valoraciones de usuarios.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9017"/>
            <a:ext cx="5897166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Panel de Administración</a:t>
            </a:r>
            <a:endParaRPr lang="en-US" sz="4000" dirty="0">
              <a:latin typeface="Aptos Display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799993"/>
            <a:ext cx="3536156" cy="645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Gestión Completa de Usuarios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643432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Listado exhaustivo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de todos los usuarios registrados en el sistema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228862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Edición de información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personal y de contacto de usuarios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4814292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Eliminación de cuentas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con confirmación de seguridad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80190" y="5399723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Cambio de roles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entre cliente, soporte y administrador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80190" y="5985153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Estadísticas de actividad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y comportamiento de usuarios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08074" y="2799993"/>
            <a:ext cx="3536156" cy="645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Gestión Avanzada de Productos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08074" y="3643432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Creación de productos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con carga de imágenes hasta 5MB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08074" y="4228862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Edición completa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de nombre, descripción, marca, color y precio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08074" y="4814292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Activación/desactivación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temporal del catálogo visible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308074" y="5399723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Eliminación permanente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con verificación de seguridad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08074" y="5985153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Control de stock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y disponibilidad en tiempo real</a:t>
            </a:r>
            <a:endParaRPr lang="en-US" sz="140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75071"/>
            <a:ext cx="6918127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Funcionalidades Adicionales</a:t>
            </a:r>
            <a:endParaRPr lang="en-US" sz="4000" dirty="0">
              <a:latin typeface="Aptos Display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764875"/>
            <a:ext cx="3712012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Sistema Multiidioma Completo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206478"/>
            <a:ext cx="4182189" cy="1032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Interfaz disponible en español e inglés con cambio instantáneo sin necesidad de recargar la página, manteniendo el estado de la aplicación y la sesión del usuario activa.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223986" y="3764875"/>
            <a:ext cx="3713440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Persistencia Robusta de Datos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23986" y="4206478"/>
            <a:ext cx="4182308" cy="1548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Base de datos SQLite optimizada para almacenamiento eficiente, con arquitectura modular completamente escalable que permite migrar fácilmente a PostgreSQL, MySQL o MongoDB según necesidades futuras.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654302" y="3764875"/>
            <a:ext cx="3872151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Chat de Soporte en Tiempo Real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54302" y="4206478"/>
            <a:ext cx="4182308" cy="1290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Sistema de comunicación instantánea cliente-agente mediante tecnología WebSockets, con cola de espera inteligente, transferencia entre agentes y valoración del servicio al finalizar cada conversación.</a:t>
            </a:r>
            <a:endParaRPr lang="en-US" sz="140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48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7768"/>
            <a:ext cx="4961811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¿</a:t>
            </a: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Preguntas</a:t>
            </a:r>
            <a:r>
              <a:rPr lang="en-US" sz="39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?</a:t>
            </a:r>
            <a:endParaRPr lang="en-US" sz="3900" dirty="0">
              <a:latin typeface="Aptos Display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040386"/>
            <a:ext cx="11414046" cy="1290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150"/>
              </a:lnSpc>
              <a:buNone/>
            </a:pPr>
            <a:r>
              <a:rPr lang="en-US" sz="8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Gracias</a:t>
            </a:r>
            <a:r>
              <a:rPr lang="en-US" sz="78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 por su atención</a:t>
            </a:r>
            <a:endParaRPr lang="en-US" sz="7800" dirty="0">
              <a:latin typeface="Aptos Display" panose="020B00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727233"/>
            <a:ext cx="13042821" cy="32385"/>
          </a:xfrm>
          <a:prstGeom prst="rect">
            <a:avLst/>
          </a:prstGeom>
          <a:solidFill>
            <a:srgbClr val="EBEDF0">
              <a:alpha val="50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793790" y="5982772"/>
            <a:ext cx="13042821" cy="645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Estamos encantados de responder cualquier duda sobre </a:t>
            </a:r>
            <a:r>
              <a:rPr lang="en-US" sz="195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TimeRated</a:t>
            </a:r>
            <a:r>
              <a:rPr lang="en-US" sz="19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, nuestra arquitectura técnica, decisiones de diseño o el proceso de </a:t>
            </a:r>
            <a:r>
              <a:rPr lang="en-US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desarrollo</a:t>
            </a:r>
            <a:r>
              <a:rPr lang="en-US" sz="19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del proyecto.</a:t>
            </a:r>
            <a:endParaRPr lang="en-US" sz="195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777</Words>
  <Application>Microsoft Office PowerPoint</Application>
  <PresentationFormat>Personalizado</PresentationFormat>
  <Paragraphs>120</Paragraphs>
  <Slides>9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Víctor Vega Martínez</cp:lastModifiedBy>
  <cp:revision>5</cp:revision>
  <dcterms:created xsi:type="dcterms:W3CDTF">2025-12-01T13:53:19Z</dcterms:created>
  <dcterms:modified xsi:type="dcterms:W3CDTF">2025-12-04T16:54:48Z</dcterms:modified>
</cp:coreProperties>
</file>